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81" r:id="rId2"/>
    <p:sldId id="25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9" r:id="rId15"/>
    <p:sldId id="280" r:id="rId16"/>
    <p:sldId id="283" r:id="rId17"/>
    <p:sldId id="282" r:id="rId18"/>
    <p:sldId id="290" r:id="rId19"/>
    <p:sldId id="291" r:id="rId20"/>
    <p:sldId id="286" r:id="rId21"/>
    <p:sldId id="284" r:id="rId22"/>
    <p:sldId id="285" r:id="rId23"/>
    <p:sldId id="287" r:id="rId24"/>
    <p:sldId id="288" r:id="rId25"/>
    <p:sldId id="289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41" autoAdjust="0"/>
    <p:restoredTop sz="94660"/>
  </p:normalViewPr>
  <p:slideViewPr>
    <p:cSldViewPr snapToGrid="0">
      <p:cViewPr>
        <p:scale>
          <a:sx n="97" d="100"/>
          <a:sy n="97" d="100"/>
        </p:scale>
        <p:origin x="2448" y="10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8681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27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0343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5702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2241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786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5745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4282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0201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8472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24580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73793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277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562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0007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5274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333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506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613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5753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2038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6241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7476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title="Green Snake">
            <a:hlinkClick r:id="" action="ppaction://media"/>
            <a:extLst>
              <a:ext uri="{FF2B5EF4-FFF2-40B4-BE49-F238E27FC236}">
                <a16:creationId xmlns:a16="http://schemas.microsoft.com/office/drawing/2014/main" id="{56D8CD49-3FCF-9F5B-BEF0-0EE370854E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4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61155" y="10260068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367554" y="-5034161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16791C-FD84-C045-4EEC-3F397A5E6975}"/>
              </a:ext>
            </a:extLst>
          </p:cNvPr>
          <p:cNvSpPr txBox="1"/>
          <p:nvPr/>
        </p:nvSpPr>
        <p:spPr>
          <a:xfrm>
            <a:off x="1863675" y="1085980"/>
            <a:ext cx="41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 Pro Black" panose="020F0502020204030204" pitchFamily="34" charset="0"/>
              </a:rPr>
              <a:t>1</a:t>
            </a:r>
            <a:endParaRPr lang="en-AU" sz="2400" dirty="0">
              <a:latin typeface="Verdana Pro Black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773AAB-299C-A3B2-0AB0-4A4C07F0AC44}"/>
              </a:ext>
            </a:extLst>
          </p:cNvPr>
          <p:cNvSpPr txBox="1"/>
          <p:nvPr/>
        </p:nvSpPr>
        <p:spPr>
          <a:xfrm>
            <a:off x="1716340" y="1923484"/>
            <a:ext cx="658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Verdana Pro Black" panose="020F0502020204030204" pitchFamily="34" charset="0"/>
              </a:rPr>
              <a:t>2</a:t>
            </a:r>
            <a:endParaRPr lang="en-AU" sz="5400" dirty="0">
              <a:latin typeface="Verdana Pro Black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523292-3C88-DB20-FC46-9DE7EC0F97EC}"/>
              </a:ext>
            </a:extLst>
          </p:cNvPr>
          <p:cNvSpPr txBox="1"/>
          <p:nvPr/>
        </p:nvSpPr>
        <p:spPr>
          <a:xfrm>
            <a:off x="1872540" y="3226868"/>
            <a:ext cx="41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 Pro Black" panose="020F0502020204030204" pitchFamily="34" charset="0"/>
              </a:rPr>
              <a:t>3</a:t>
            </a:r>
            <a:endParaRPr lang="en-AU" sz="2400" dirty="0">
              <a:latin typeface="Verdana Pro Black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539705-4E6A-9EE7-4BDC-FD6BDC4BE2F0}"/>
              </a:ext>
            </a:extLst>
          </p:cNvPr>
          <p:cNvSpPr txBox="1"/>
          <p:nvPr/>
        </p:nvSpPr>
        <p:spPr>
          <a:xfrm>
            <a:off x="3166230" y="430843"/>
            <a:ext cx="2622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Vertices Sort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D61DA0-BB7E-ECB5-05F8-07BCA47CA220}"/>
              </a:ext>
            </a:extLst>
          </p:cNvPr>
          <p:cNvSpPr txBox="1"/>
          <p:nvPr/>
        </p:nvSpPr>
        <p:spPr>
          <a:xfrm>
            <a:off x="2472096" y="2234539"/>
            <a:ext cx="5036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buSzPts val="1800"/>
            </a:pPr>
            <a:r>
              <a:rPr lang="en-US" dirty="0">
                <a:latin typeface="Verdana Pro Black" panose="020B0A04030504040204" pitchFamily="34" charset="0"/>
              </a:rPr>
              <a:t>Finds greatest angle between all other points</a:t>
            </a:r>
          </a:p>
        </p:txBody>
      </p:sp>
    </p:spTree>
    <p:extLst>
      <p:ext uri="{BB962C8B-B14F-4D97-AF65-F5344CB8AC3E}">
        <p14:creationId xmlns:p14="http://schemas.microsoft.com/office/powerpoint/2010/main" val="3143851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61155" y="10260068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263626" y="-763664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16791C-FD84-C045-4EEC-3F397A5E6975}"/>
              </a:ext>
            </a:extLst>
          </p:cNvPr>
          <p:cNvSpPr txBox="1"/>
          <p:nvPr/>
        </p:nvSpPr>
        <p:spPr>
          <a:xfrm>
            <a:off x="1901393" y="0"/>
            <a:ext cx="41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 Pro Black" panose="020F0502020204030204" pitchFamily="34" charset="0"/>
              </a:rPr>
              <a:t>1</a:t>
            </a:r>
            <a:endParaRPr lang="en-AU" sz="2400" dirty="0">
              <a:latin typeface="Verdana Pro Black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773AAB-299C-A3B2-0AB0-4A4C07F0AC44}"/>
              </a:ext>
            </a:extLst>
          </p:cNvPr>
          <p:cNvSpPr txBox="1"/>
          <p:nvPr/>
        </p:nvSpPr>
        <p:spPr>
          <a:xfrm>
            <a:off x="1901393" y="1017637"/>
            <a:ext cx="658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 Pro Black" panose="020F0502020204030204" pitchFamily="34" charset="0"/>
              </a:rPr>
              <a:t>2</a:t>
            </a:r>
            <a:endParaRPr lang="en-AU" sz="2400" dirty="0">
              <a:latin typeface="Verdana Pro Black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523292-3C88-DB20-FC46-9DE7EC0F97EC}"/>
              </a:ext>
            </a:extLst>
          </p:cNvPr>
          <p:cNvSpPr txBox="1"/>
          <p:nvPr/>
        </p:nvSpPr>
        <p:spPr>
          <a:xfrm>
            <a:off x="1797830" y="1926762"/>
            <a:ext cx="692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Verdana Pro Black" panose="020F0502020204030204" pitchFamily="34" charset="0"/>
              </a:rPr>
              <a:t>3</a:t>
            </a:r>
            <a:endParaRPr lang="en-AU" sz="5400" dirty="0">
              <a:latin typeface="Verdana Pro Black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539705-4E6A-9EE7-4BDC-FD6BDC4BE2F0}"/>
              </a:ext>
            </a:extLst>
          </p:cNvPr>
          <p:cNvSpPr txBox="1"/>
          <p:nvPr/>
        </p:nvSpPr>
        <p:spPr>
          <a:xfrm>
            <a:off x="3166230" y="430843"/>
            <a:ext cx="2622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Vertices Sort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D61DA0-BB7E-ECB5-05F8-07BCA47CA220}"/>
              </a:ext>
            </a:extLst>
          </p:cNvPr>
          <p:cNvSpPr txBox="1"/>
          <p:nvPr/>
        </p:nvSpPr>
        <p:spPr>
          <a:xfrm>
            <a:off x="2451742" y="2234538"/>
            <a:ext cx="50368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buSzPts val="1800"/>
            </a:pPr>
            <a:r>
              <a:rPr lang="en-US" dirty="0">
                <a:latin typeface="Verdana Pro Black" panose="020B0A04030504040204" pitchFamily="34" charset="0"/>
              </a:rPr>
              <a:t>4th not included point after finding the angle is furthest vertices from starting point.</a:t>
            </a:r>
          </a:p>
        </p:txBody>
      </p:sp>
    </p:spTree>
    <p:extLst>
      <p:ext uri="{BB962C8B-B14F-4D97-AF65-F5344CB8AC3E}">
        <p14:creationId xmlns:p14="http://schemas.microsoft.com/office/powerpoint/2010/main" val="105633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61155" y="10260068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344651" y="-13324955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C32144-20C8-F377-2CDD-4366C78AB9D2}"/>
              </a:ext>
            </a:extLst>
          </p:cNvPr>
          <p:cNvSpPr txBox="1">
            <a:spLocks/>
          </p:cNvSpPr>
          <p:nvPr/>
        </p:nvSpPr>
        <p:spPr>
          <a:xfrm>
            <a:off x="311700" y="36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latin typeface="Gill Sans Ultra Bold" panose="020B0A02020104020203" pitchFamily="34" charset="0"/>
              </a:rPr>
              <a:t>Sorting Points (In Depth)</a:t>
            </a:r>
            <a:endParaRPr lang="en-AU" dirty="0">
              <a:latin typeface="Gill Sans Ultra Bold" panose="020B0A020201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EDBEB-3CC3-B033-F6A3-B1D658E43274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457200" algn="l">
              <a:buFont typeface="Wingdings" panose="05000000000000000000" pitchFamily="2" charset="2"/>
              <a:buChar char="§"/>
            </a:pPr>
            <a:r>
              <a:rPr lang="en-US" dirty="0"/>
              <a:t>Get the first point given in the input. This is will point A for simplicity.</a:t>
            </a:r>
          </a:p>
          <a:p>
            <a:pPr marL="571500" indent="-457200" algn="l">
              <a:buFont typeface="Wingdings" panose="05000000000000000000" pitchFamily="2" charset="2"/>
              <a:buChar char="§"/>
            </a:pPr>
            <a:r>
              <a:rPr lang="en-US" dirty="0"/>
              <a:t>From point A cast a ray to all other point.</a:t>
            </a:r>
          </a:p>
          <a:p>
            <a:pPr marL="571500" indent="-457200" algn="l">
              <a:buFont typeface="Wingdings" panose="05000000000000000000" pitchFamily="2" charset="2"/>
              <a:buChar char="§"/>
            </a:pPr>
            <a:r>
              <a:rPr lang="en-US" dirty="0"/>
              <a:t>Now 3 lines are formed, find 3 angles</a:t>
            </a:r>
          </a:p>
          <a:p>
            <a:pPr marL="571500" indent="-457200" algn="l">
              <a:buFont typeface="Wingdings" panose="05000000000000000000" pitchFamily="2" charset="2"/>
              <a:buChar char="§"/>
            </a:pPr>
            <a:r>
              <a:rPr lang="en-US" dirty="0"/>
              <a:t>As these can only be convex shapes, not concave, the angle which is greatest forms one corner of our shape.</a:t>
            </a:r>
          </a:p>
          <a:p>
            <a:pPr marL="571500" indent="-457200" algn="l">
              <a:buFont typeface="Wingdings" panose="05000000000000000000" pitchFamily="2" charset="2"/>
              <a:buChar char="§"/>
            </a:pPr>
            <a:r>
              <a:rPr lang="en-US" dirty="0"/>
              <a:t>The non-included point is opposite to point A, and is labelled point C</a:t>
            </a:r>
          </a:p>
          <a:p>
            <a:pPr marL="571500" indent="-457200" algn="l">
              <a:buFont typeface="Wingdings" panose="05000000000000000000" pitchFamily="2" charset="2"/>
              <a:buChar char="§"/>
            </a:pPr>
            <a:r>
              <a:rPr lang="en-US" dirty="0"/>
              <a:t>The other two points are B and D, not important which is which.</a:t>
            </a:r>
          </a:p>
          <a:p>
            <a:pPr marL="571500" indent="-457200" algn="l">
              <a:buFont typeface="Wingdings" panose="05000000000000000000" pitchFamily="2" charset="2"/>
              <a:buChar char="§"/>
            </a:pPr>
            <a:r>
              <a:rPr lang="en-US" dirty="0"/>
              <a:t>Appended into a list in the correct order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388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-151840" y="-4337433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344651" y="-13324955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C32144-20C8-F377-2CDD-4366C78AB9D2}"/>
              </a:ext>
            </a:extLst>
          </p:cNvPr>
          <p:cNvSpPr txBox="1">
            <a:spLocks/>
          </p:cNvSpPr>
          <p:nvPr/>
        </p:nvSpPr>
        <p:spPr>
          <a:xfrm>
            <a:off x="311700" y="36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ill Sans Ultra Bold" panose="020B0A02020104020203" pitchFamily="34" charset="0"/>
              </a:rPr>
              <a:t>Parallel and Perpendicular Lines</a:t>
            </a:r>
            <a:endParaRPr lang="en-AU" dirty="0">
              <a:latin typeface="Gill Sans Ultra Bold" panose="020B0A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17135F-5852-117B-22D4-FCE0B2AD5B6A}"/>
                  </a:ext>
                </a:extLst>
              </p:cNvPr>
              <p:cNvSpPr txBox="1"/>
              <p:nvPr/>
            </p:nvSpPr>
            <p:spPr>
              <a:xfrm>
                <a:off x="1576218" y="1648782"/>
                <a:ext cx="5849003" cy="1836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1600" dirty="0"/>
                  <a:t>Gradients for parallel lines will be the same</a:t>
                </a: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1600" dirty="0"/>
                  <a:t>Gradients of perpendicular lines multiply to -1</a:t>
                </a: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As we are given coordinates, finding the gradient is easy through</a:t>
                </a: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600" dirty="0"/>
              </a:p>
              <a:p>
                <a:pPr marL="285750" lvl="2" indent="-285750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(x1, x2) and (y1, y2) were the coordinates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17135F-5852-117B-22D4-FCE0B2AD5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218" y="1648782"/>
                <a:ext cx="5849003" cy="1836015"/>
              </a:xfrm>
              <a:prstGeom prst="rect">
                <a:avLst/>
              </a:prstGeom>
              <a:blipFill>
                <a:blip r:embed="rId4"/>
                <a:stretch>
                  <a:fillRect l="-417" t="-1656" b="-33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Trapezoid Icon Cliparts, Stock Vector and Royalty Free Trapezoid Icon  Illustrations">
            <a:extLst>
              <a:ext uri="{FF2B5EF4-FFF2-40B4-BE49-F238E27FC236}">
                <a16:creationId xmlns:a16="http://schemas.microsoft.com/office/drawing/2014/main" id="{482747A9-E457-0C89-8EE7-C85C78E8D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078" y="-7680175"/>
            <a:ext cx="6360784" cy="636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736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1448522" y="23196167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524453" y="-24458782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C32144-20C8-F377-2CDD-4366C78AB9D2}"/>
              </a:ext>
            </a:extLst>
          </p:cNvPr>
          <p:cNvSpPr txBox="1">
            <a:spLocks/>
          </p:cNvSpPr>
          <p:nvPr/>
        </p:nvSpPr>
        <p:spPr>
          <a:xfrm>
            <a:off x="311700" y="36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ill Sans Ultra Bold" panose="020B0A02020104020203" pitchFamily="34" charset="0"/>
              </a:rPr>
              <a:t>THE TRAPEZIUM!</a:t>
            </a:r>
            <a:endParaRPr lang="en-AU" dirty="0">
              <a:latin typeface="Gill Sans Ultra Bold" panose="020B0A02020104020203" pitchFamily="34" charset="0"/>
            </a:endParaRPr>
          </a:p>
        </p:txBody>
      </p:sp>
      <p:pic>
        <p:nvPicPr>
          <p:cNvPr id="3076" name="Picture 4" descr="Trapezoid Icon Cliparts, Stock Vector and Royalty Free Trapezoid Icon  Illustrations">
            <a:extLst>
              <a:ext uri="{FF2B5EF4-FFF2-40B4-BE49-F238E27FC236}">
                <a16:creationId xmlns:a16="http://schemas.microsoft.com/office/drawing/2014/main" id="{482747A9-E457-0C89-8EE7-C85C78E8D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779" y="1051234"/>
            <a:ext cx="3799164" cy="379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440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45 0.11882 L -0.01545 0.11882 C -0.0085 0.11944 -0.00156 0.11975 0.00539 0.12068 C 0.01441 0.12222 0.02327 0.12561 0.03247 0.12623 L 0.05539 0.12438 L 0.18334 0.11512 C 0.21303 0.11234 0.24237 0.10771 0.27188 0.10401 C 0.27778 0.10339 0.29549 0.10092 0.28959 0.10216 C 0.26441 0.10802 0.23872 0.10895 0.21355 0.11697 C 0.15834 0.13487 0.10435 0.16234 0.04914 0.17994 C 0.03733 0.18395 -0.07118 0.19475 -0.07378 0.19475 C -0.32204 0.12006 -0.16545 0.17098 -0.3269 0.11327 C -0.32968 0.11234 -0.32135 0.11635 -0.31857 0.11697 C -0.21753 0.14598 -0.11753 0.18765 -0.01545 0.20216 C 0.15556 0.22685 0.32744 0.22314 0.49896 0.23395 C 0.50487 0.22068 0.52587 0.19784 0.51667 0.19475 C 0.34046 0.13611 -0.04722 0.06852 -0.23315 0.09105 C -0.3276 0.10277 -0.04427 0.10648 0.05018 0.11882 C 0.10191 0.12561 0.24584 0.20648 0.20521 0.14845 C 0.16546 0.09197 0.00157 0.07901 -0.06649 0.07068 C -0.00572 0.06697 0.05504 0.05648 0.1158 0.05956 C 0.12952 0.06049 0.1691 0.08456 0.15521 0.08179 C 0.02553 0.05555 -0.10364 0.01882 -0.23315 -0.01081 C -0.39965 -0.04877 -0.65069 -0.03858 0.11372 -0.00895 C 0.18334 0.02253 0.36389 -0.01976 0.32292 0.08549 C 0.24011 0.29845 0.12188 0.1429 0.05018 0.05586 C 0.10678 0.04969 0.16355 0.02716 0.2198 0.03734 C 0.24375 0.04166 0.175 0.07098 0.15105 0.07438 C 0.07292 0.0858 -0.00572 0.07932 -0.0842 0.08179 C -0.04357 0.07901 0.33976 0.03364 0.29063 0.15771 C 0.23369 0.30216 0.09289 0.18364 -0.00607 0.1966 C -0.04357 0.18673 -0.15034 0.2037 -0.11857 0.16697 C -0.07013 0.11111 -0.00451 0.12654 0.0533 0.12808 C 0.06737 0.1287 0.10174 0.1716 0.08768 0.17253 L -0.19982 0.14845 C -0.1769 0.1324 -0.15572 0.1 -0.13107 0.10031 C -0.06822 0.10185 -0.0059 0.12839 0.05539 0.15401 C 0.06476 0.15802 0.03681 0.16543 0.02726 0.16697 C 0.02153 0.1679 0.01615 0.16327 0.0106 0.16142 L 0.00539 0.13919 " pathEditMode="relative" ptsTypes="AAAAAAAAAAAAAAAAAAAAAAAAAAAAAAAAAAAAAAAA">
                                      <p:cBhvr>
                                        <p:cTn id="6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1448522" y="23196167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524453" y="-24458782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C32144-20C8-F377-2CDD-4366C78AB9D2}"/>
              </a:ext>
            </a:extLst>
          </p:cNvPr>
          <p:cNvSpPr txBox="1">
            <a:spLocks/>
          </p:cNvSpPr>
          <p:nvPr/>
        </p:nvSpPr>
        <p:spPr>
          <a:xfrm>
            <a:off x="311700" y="36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ill Sans Ultra Bold" panose="020B0A02020104020203" pitchFamily="34" charset="0"/>
              </a:rPr>
              <a:t>THE TRAPEZIUM!</a:t>
            </a:r>
            <a:endParaRPr lang="en-AU" dirty="0">
              <a:latin typeface="Gill Sans Ultra Bold" panose="020B0A02020104020203" pitchFamily="34" charset="0"/>
            </a:endParaRPr>
          </a:p>
        </p:txBody>
      </p:sp>
      <p:pic>
        <p:nvPicPr>
          <p:cNvPr id="3076" name="Picture 4" descr="Trapezoid Icon Cliparts, Stock Vector and Royalty Free Trapezoid Icon  Illustrations">
            <a:extLst>
              <a:ext uri="{FF2B5EF4-FFF2-40B4-BE49-F238E27FC236}">
                <a16:creationId xmlns:a16="http://schemas.microsoft.com/office/drawing/2014/main" id="{482747A9-E457-0C89-8EE7-C85C78E8D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02" y="1771551"/>
            <a:ext cx="1961619" cy="196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97;p20">
            <a:extLst>
              <a:ext uri="{FF2B5EF4-FFF2-40B4-BE49-F238E27FC236}">
                <a16:creationId xmlns:a16="http://schemas.microsoft.com/office/drawing/2014/main" id="{72D04DBE-266E-9F88-A073-096BBE77C7CF}"/>
              </a:ext>
            </a:extLst>
          </p:cNvPr>
          <p:cNvSpPr txBox="1">
            <a:spLocks/>
          </p:cNvSpPr>
          <p:nvPr/>
        </p:nvSpPr>
        <p:spPr>
          <a:xfrm>
            <a:off x="3040595" y="1766056"/>
            <a:ext cx="5070149" cy="2251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The definition of a trapezium is that it has one pair of parallel sides, a general trapezium has nothing to do with its diagonals. </a:t>
            </a:r>
          </a:p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So, it won’t be represented in terms of its secondary properties, unless of course we start to include trapezium sub-types, such as the isosceles trapezium.</a:t>
            </a:r>
          </a:p>
        </p:txBody>
      </p:sp>
    </p:spTree>
    <p:extLst>
      <p:ext uri="{BB962C8B-B14F-4D97-AF65-F5344CB8AC3E}">
        <p14:creationId xmlns:p14="http://schemas.microsoft.com/office/powerpoint/2010/main" val="752706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56071" y="6831310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344651" y="-13324955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56BF258-2797-A186-5A9A-02B3FCBCF68E}"/>
              </a:ext>
            </a:extLst>
          </p:cNvPr>
          <p:cNvSpPr txBox="1"/>
          <p:nvPr/>
        </p:nvSpPr>
        <p:spPr>
          <a:xfrm>
            <a:off x="5994" y="-3572487"/>
            <a:ext cx="887548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shape_check_1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"square"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all_sides_equal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"all_angle_90"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"2_pair_equal_adjacent_side"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"rhombus"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all_sides_equal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"2_pair_equal_adjacent_side"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"rectangle"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"all_angle_90"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"parallelogram"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"kite"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"2_pair_equal_adjacent_side"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"trapezium"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]}</a:t>
            </a:r>
          </a:p>
          <a:p>
            <a:r>
              <a:rPr lang="en-AU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shape_check_2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"square"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perpendicular_diagonals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"2_diagonal_bisects_others"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"1_bisect_angle"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"2_bisect_angles"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diagonals_equal_length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"rhombus"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perpendicular_diagonals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"2_diagonal_bisects_others"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"1_bisect_angle"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"2_bisect_angles"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"rectangle"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"2_diagonal_bisects_others"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diagonals_equal_length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"parallelogram"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"2_diagonal_bisects_others"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"kite"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perpendicular_diagonals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"1_bisect_angle"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"trapezium"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[]}</a:t>
            </a:r>
          </a:p>
          <a:p>
            <a:b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AU" sz="8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###Respective output for each property</a:t>
            </a:r>
            <a:endParaRPr lang="en-AU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b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AU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prop_1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"One pair of parallel sides"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"Two pairs of parallel sides"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all_sides_equal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"All sides equal"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"all_angle_90"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"All angles 90 degrees"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"2_pair_equal_adjacent_side"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"Two pairs of adjacent equal sides"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AU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prop_2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perpendicular_diagonals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"Diagonals are perpendicular"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"One diagonal bisects the 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"2_diagonal_bisects_others"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"Both diagonals bisect each 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"1_bisect_angle"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"One diagonal bisects the angles it passes through"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"2_bisect_angles"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"Both diagonals bisect the angles they pass through"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diagonals_equal_length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"Diagonals are equal in length"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AU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endParaRPr lang="en-AU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862F8D8-2729-1A29-13FA-5B62A5EA5FC6}"/>
              </a:ext>
            </a:extLst>
          </p:cNvPr>
          <p:cNvSpPr txBox="1">
            <a:spLocks/>
          </p:cNvSpPr>
          <p:nvPr/>
        </p:nvSpPr>
        <p:spPr>
          <a:xfrm>
            <a:off x="311700" y="36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ill Sans Ultra Bold" panose="020B0A02020104020203" pitchFamily="34" charset="0"/>
              </a:rPr>
              <a:t>Code Underlying Idea</a:t>
            </a:r>
            <a:endParaRPr lang="en-AU" dirty="0">
              <a:latin typeface="Gill Sans Ultra Bold" panose="020B0A020201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DF7BBD-6D1B-32C5-B047-FB4739BE08E0}"/>
              </a:ext>
            </a:extLst>
          </p:cNvPr>
          <p:cNvSpPr txBox="1"/>
          <p:nvPr/>
        </p:nvSpPr>
        <p:spPr>
          <a:xfrm>
            <a:off x="2120796" y="1618387"/>
            <a:ext cx="53906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code builds up the properties of the unknown quadrilateral.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if the built-up list of properties matches any of the properties we are testing for (square properties, rectangle properties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output what shape is matched with the unknown quadrilateral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376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56071" y="6831310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344651" y="-13324955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56BF258-2797-A186-5A9A-02B3FCBCF68E}"/>
              </a:ext>
            </a:extLst>
          </p:cNvPr>
          <p:cNvSpPr txBox="1"/>
          <p:nvPr/>
        </p:nvSpPr>
        <p:spPr>
          <a:xfrm>
            <a:off x="378387" y="1120565"/>
            <a:ext cx="887548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shape_check_1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"square"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all_sides_equal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"all_angle_90"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"2_pair_equal_adjacent_side"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"rhombus"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all_sides_equal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"2_pair_equal_adjacent_side"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"rectangle"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"all_angle_90"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"parallelogram"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"kite"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"2_pair_equal_adjacent_side"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"trapezium"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]}</a:t>
            </a:r>
          </a:p>
          <a:p>
            <a:r>
              <a:rPr lang="en-AU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shape_check_2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"square"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perpendicular_diagonals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"2_diagonal_bisects_others"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"1_bisect_angle"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"2_bisect_angles"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diagonals_equal_length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"rhombus"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perpendicular_diagonals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"2_diagonal_bisects_others"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"1_bisect_angle"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"2_bisect_angles"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"rectangle"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"2_diagonal_bisects_others"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diagonals_equal_length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"parallelogram"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"2_diagonal_bisects_others"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"kite"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perpendicular_diagonals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"1_bisect_angle"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"trapezium"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[]}</a:t>
            </a:r>
          </a:p>
          <a:p>
            <a:b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AU" sz="8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###Respective output for each property</a:t>
            </a:r>
            <a:endParaRPr lang="en-AU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b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AU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prop_1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"One pair of parallel sides"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"Two pairs of parallel sides"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all_sides_equal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"All sides equal"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"all_angle_90"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"All angles 90 degrees"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"2_pair_equal_adjacent_side"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"Two pairs of adjacent equal sides"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AU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prop_2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perpendicular_diagonals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"Diagonals are perpendicular"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"One diagonal bisects the 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"2_diagonal_bisects_others"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"Both diagonals bisect each 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"1_bisect_angle"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"One diagonal bisects the angles it passes through"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"2_bisect_angles"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"Both diagonals bisect the angles they pass through"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diagonals_equal_length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"Diagonals are equal in length"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AU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endParaRPr lang="en-AU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862F8D8-2729-1A29-13FA-5B62A5EA5FC6}"/>
              </a:ext>
            </a:extLst>
          </p:cNvPr>
          <p:cNvSpPr txBox="1">
            <a:spLocks/>
          </p:cNvSpPr>
          <p:nvPr/>
        </p:nvSpPr>
        <p:spPr>
          <a:xfrm>
            <a:off x="311700" y="36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ill Sans Ultra Bold" panose="020B0A02020104020203" pitchFamily="34" charset="0"/>
              </a:rPr>
              <a:t>Code Underlying Idea</a:t>
            </a:r>
            <a:endParaRPr lang="en-AU" dirty="0">
              <a:latin typeface="Gill Sans Ultra Bold" panose="020B0A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075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232224" y="-2261793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624709" y="-3483393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531112-D603-5A8C-4455-C8476EDD8ACB}"/>
              </a:ext>
            </a:extLst>
          </p:cNvPr>
          <p:cNvSpPr txBox="1">
            <a:spLocks/>
          </p:cNvSpPr>
          <p:nvPr/>
        </p:nvSpPr>
        <p:spPr>
          <a:xfrm>
            <a:off x="319070" y="206393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ill Sans Ultra Bold" panose="020B0A02020104020203" pitchFamily="34" charset="0"/>
              </a:rPr>
              <a:t>Diagonal Properties</a:t>
            </a:r>
            <a:endParaRPr lang="en-AU" dirty="0">
              <a:latin typeface="Gill Sans Ultra Bold" panose="020B0A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803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-7399499" y="-10104219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4642278" y="3211105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531112-D603-5A8C-4455-C8476EDD8ACB}"/>
              </a:ext>
            </a:extLst>
          </p:cNvPr>
          <p:cNvSpPr txBox="1">
            <a:spLocks/>
          </p:cNvSpPr>
          <p:nvPr/>
        </p:nvSpPr>
        <p:spPr>
          <a:xfrm>
            <a:off x="311700" y="4745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ill Sans Ultra Bold" panose="020B0A02020104020203" pitchFamily="34" charset="0"/>
              </a:rPr>
              <a:t>Diagonal Bisection</a:t>
            </a:r>
            <a:endParaRPr lang="en-AU" dirty="0">
              <a:latin typeface="Gill Sans Ultra Bold" panose="020B0A020201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9D51EC-C4B1-60CE-9100-F7230C0206AE}"/>
              </a:ext>
            </a:extLst>
          </p:cNvPr>
          <p:cNvSpPr txBox="1"/>
          <p:nvPr/>
        </p:nvSpPr>
        <p:spPr>
          <a:xfrm>
            <a:off x="1695560" y="1514168"/>
            <a:ext cx="65045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Find the halfway point of both diagonals (find average between both points)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AU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dirty="0"/>
              <a:t>Check if that half way point lies on the other diagonal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AU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dirty="0"/>
              <a:t>For diagonal AC, let point E be the midpoint of diagonal BD. If AE has the same gradient as AC then AC bisects BD.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AU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dirty="0"/>
              <a:t>We apply this to AC as well.</a:t>
            </a:r>
          </a:p>
        </p:txBody>
      </p:sp>
    </p:spTree>
    <p:extLst>
      <p:ext uri="{BB962C8B-B14F-4D97-AF65-F5344CB8AC3E}">
        <p14:creationId xmlns:p14="http://schemas.microsoft.com/office/powerpoint/2010/main" val="1023562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510512" y="73238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CAT T3 Design</a:t>
            </a:r>
            <a:endParaRPr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86895" y="253091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Arial Black" panose="020B0A04020102020204" pitchFamily="34" charset="0"/>
                <a:ea typeface="Roboto" panose="02000000000000000000" pitchFamily="2" charset="0"/>
                <a:cs typeface="Helvetica" panose="020B0604020202020204" pitchFamily="34" charset="0"/>
              </a:rPr>
              <a:t>Arun Rajayogan</a:t>
            </a:r>
            <a:endParaRPr b="1" dirty="0">
              <a:latin typeface="Arial Black" panose="020B0A04020102020204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-208587" y="-3647518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308034" y="-3796813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177104" y="-2275305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344651" y="-13324955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AE5688-62B3-0838-155E-3E73D75B467D}"/>
              </a:ext>
            </a:extLst>
          </p:cNvPr>
          <p:cNvSpPr txBox="1">
            <a:spLocks/>
          </p:cNvSpPr>
          <p:nvPr/>
        </p:nvSpPr>
        <p:spPr>
          <a:xfrm>
            <a:off x="1777703" y="2018086"/>
            <a:ext cx="6076854" cy="13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ill Sans Ultra Bold" panose="020B0A02020104020203" pitchFamily="34" charset="0"/>
              </a:rPr>
              <a:t>Modularity of the Code</a:t>
            </a:r>
            <a:endParaRPr lang="en-AU" dirty="0">
              <a:latin typeface="Gill Sans Ultra Bold" panose="020B0A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10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56071" y="6831310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911676" y="-3134546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3036291-9A16-B430-8E7F-7C75C09CD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130" y="1462625"/>
            <a:ext cx="7112538" cy="220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6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211150" y="-2285294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148329" y="-336179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8A6986F-60BD-147C-9D48-4FC62C213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94" y="1781064"/>
            <a:ext cx="8326012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24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-233322" y="-2295617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634044" y="-14129670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E257ECC-71A0-2B59-C50B-4162EEB7A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91" y="1759305"/>
            <a:ext cx="7944959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32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-134051" y="17441691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168090" y="-1233445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9255993-F4DB-960E-1F77-F26927323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785" y="961800"/>
            <a:ext cx="5582429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5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178930" y="-3575207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363861" y="-5961563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758A909-60AC-FC5B-52B1-906DDA4C7E65}"/>
              </a:ext>
            </a:extLst>
          </p:cNvPr>
          <p:cNvSpPr txBox="1"/>
          <p:nvPr/>
        </p:nvSpPr>
        <p:spPr>
          <a:xfrm>
            <a:off x="2316317" y="1971257"/>
            <a:ext cx="41829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Gill Sans Ultra Bold" panose="020B0A02020104020203" pitchFamily="34" charset="0"/>
              </a:rPr>
              <a:t>Questions?</a:t>
            </a:r>
            <a:endParaRPr lang="en-AU" sz="4000" dirty="0">
              <a:latin typeface="Gill Sans Ultra Bold" panose="020B0A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80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-188457" y="-5514418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273952" y="-1927530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5805E01-6A9F-16AB-0216-34EBF5571CB2}"/>
              </a:ext>
            </a:extLst>
          </p:cNvPr>
          <p:cNvSpPr txBox="1"/>
          <p:nvPr/>
        </p:nvSpPr>
        <p:spPr>
          <a:xfrm>
            <a:off x="1602495" y="1926794"/>
            <a:ext cx="50355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 Get all 4 vertices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Check if they are invalid (duplicates or simply not making any sense </a:t>
            </a:r>
            <a:r>
              <a:rPr lang="en-US" dirty="0" err="1"/>
              <a:t>i.e</a:t>
            </a:r>
            <a:r>
              <a:rPr lang="en-US" dirty="0"/>
              <a:t> a letter in the coordinate), if invalid keep on asking for correct input until valid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Convert all the vertices to tuples, then add the tuples to a list</a:t>
            </a:r>
          </a:p>
        </p:txBody>
      </p:sp>
      <p:sp>
        <p:nvSpPr>
          <p:cNvPr id="36" name="Google Shape;60;p14">
            <a:extLst>
              <a:ext uri="{FF2B5EF4-FFF2-40B4-BE49-F238E27FC236}">
                <a16:creationId xmlns:a16="http://schemas.microsoft.com/office/drawing/2014/main" id="{62C83A42-BDB6-88B2-BFE9-088FB7795D0A}"/>
              </a:ext>
            </a:extLst>
          </p:cNvPr>
          <p:cNvSpPr txBox="1">
            <a:spLocks/>
          </p:cNvSpPr>
          <p:nvPr/>
        </p:nvSpPr>
        <p:spPr>
          <a:xfrm>
            <a:off x="3406188" y="357173"/>
            <a:ext cx="245923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dirty="0">
                <a:latin typeface="Franklin Gothic Heavy" panose="020B0903020102020204" pitchFamily="34" charset="0"/>
              </a:rPr>
              <a:t>User Input</a:t>
            </a:r>
          </a:p>
        </p:txBody>
      </p:sp>
    </p:spTree>
    <p:extLst>
      <p:ext uri="{BB962C8B-B14F-4D97-AF65-F5344CB8AC3E}">
        <p14:creationId xmlns:p14="http://schemas.microsoft.com/office/powerpoint/2010/main" val="3815861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128421" y="-13901861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516512" y="7150663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Google Shape;67;p15">
            <a:extLst>
              <a:ext uri="{FF2B5EF4-FFF2-40B4-BE49-F238E27FC236}">
                <a16:creationId xmlns:a16="http://schemas.microsoft.com/office/drawing/2014/main" id="{0117FE9B-ED63-02E0-AE0D-ADDFE7C15C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037" y="1082429"/>
            <a:ext cx="7019925" cy="32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156D5D-2751-A208-EA17-CE1523FC857D}"/>
              </a:ext>
            </a:extLst>
          </p:cNvPr>
          <p:cNvSpPr txBox="1"/>
          <p:nvPr/>
        </p:nvSpPr>
        <p:spPr>
          <a:xfrm>
            <a:off x="3769951" y="450726"/>
            <a:ext cx="2175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Properties</a:t>
            </a:r>
            <a:endParaRPr lang="en-AU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42067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331581" y="-1330277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A99535D-63F0-39D9-752E-3E6BF66E5161}"/>
              </a:ext>
            </a:extLst>
          </p:cNvPr>
          <p:cNvSpPr/>
          <p:nvPr/>
        </p:nvSpPr>
        <p:spPr>
          <a:xfrm>
            <a:off x="1637488" y="1127798"/>
            <a:ext cx="6087834" cy="3100830"/>
          </a:xfrm>
          <a:prstGeom prst="roundRect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890894" y="-3142816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156D5D-2751-A208-EA17-CE1523FC857D}"/>
              </a:ext>
            </a:extLst>
          </p:cNvPr>
          <p:cNvSpPr txBox="1"/>
          <p:nvPr/>
        </p:nvSpPr>
        <p:spPr>
          <a:xfrm>
            <a:off x="3769951" y="450726"/>
            <a:ext cx="2175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Properties</a:t>
            </a:r>
            <a:endParaRPr lang="en-AU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F01ECF-A3CB-4053-983A-85B6710EDDE7}"/>
              </a:ext>
            </a:extLst>
          </p:cNvPr>
          <p:cNvSpPr txBox="1"/>
          <p:nvPr/>
        </p:nvSpPr>
        <p:spPr>
          <a:xfrm>
            <a:off x="2041735" y="1197185"/>
            <a:ext cx="52863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shape (square, rhombus, rectangle etc.) will have its own set of properties, its own data.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Two sets of data, one for sides and one for the angles.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If the properties of the inputted shape match up, then the match is outputted.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This allows more shapes to be added to the “database(s)” making it very versatile for future use.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A separate function will exist for each property in order to perform multiple simple checks, this makes it more plug and play and so more modular.</a:t>
            </a:r>
          </a:p>
        </p:txBody>
      </p:sp>
    </p:spTree>
    <p:extLst>
      <p:ext uri="{BB962C8B-B14F-4D97-AF65-F5344CB8AC3E}">
        <p14:creationId xmlns:p14="http://schemas.microsoft.com/office/powerpoint/2010/main" val="245461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134724" y="10198505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246086" y="-17693938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156D5D-2751-A208-EA17-CE1523FC857D}"/>
              </a:ext>
            </a:extLst>
          </p:cNvPr>
          <p:cNvSpPr txBox="1"/>
          <p:nvPr/>
        </p:nvSpPr>
        <p:spPr>
          <a:xfrm>
            <a:off x="3769951" y="450726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Important</a:t>
            </a:r>
            <a:endParaRPr lang="en-AU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63C4D4-2C46-168E-0C07-8FCE77892C48}"/>
              </a:ext>
            </a:extLst>
          </p:cNvPr>
          <p:cNvSpPr txBox="1"/>
          <p:nvPr/>
        </p:nvSpPr>
        <p:spPr>
          <a:xfrm>
            <a:off x="3845707" y="1757018"/>
            <a:ext cx="50368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Most properties in the table are built from previous properties.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Only a small amount of actual math would be done.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Helps make everything very modular by approaching it this way.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FEFB6DC-9B96-6AD3-3AE1-1A6979EF7231}"/>
              </a:ext>
            </a:extLst>
          </p:cNvPr>
          <p:cNvGrpSpPr/>
          <p:nvPr/>
        </p:nvGrpSpPr>
        <p:grpSpPr>
          <a:xfrm>
            <a:off x="1058340" y="-2133402"/>
            <a:ext cx="2228624" cy="9411563"/>
            <a:chOff x="1058340" y="-2133402"/>
            <a:chExt cx="2228624" cy="9411563"/>
          </a:xfrm>
        </p:grpSpPr>
        <p:pic>
          <p:nvPicPr>
            <p:cNvPr id="2062" name="Picture 14" descr="The Python Logo | Python Software Foundation">
              <a:extLst>
                <a:ext uri="{FF2B5EF4-FFF2-40B4-BE49-F238E27FC236}">
                  <a16:creationId xmlns:a16="http://schemas.microsoft.com/office/drawing/2014/main" id="{20E0A400-7319-6B8D-38DD-58A7FE172E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39" y="1529921"/>
              <a:ext cx="1972126" cy="2390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Black python icon - Free black site logo icons">
              <a:extLst>
                <a:ext uri="{FF2B5EF4-FFF2-40B4-BE49-F238E27FC236}">
                  <a16:creationId xmlns:a16="http://schemas.microsoft.com/office/drawing/2014/main" id="{A0EAA93B-8DB8-02D9-D9A3-56DD8D14F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839" y="-2133402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Square - iconmonstr">
              <a:extLst>
                <a:ext uri="{FF2B5EF4-FFF2-40B4-BE49-F238E27FC236}">
                  <a16:creationId xmlns:a16="http://schemas.microsoft.com/office/drawing/2014/main" id="{F9B35BA6-7657-6BA4-D743-B25F693267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340" y="5135036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62133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134724" y="10198505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246086" y="-17693938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156D5D-2751-A208-EA17-CE1523FC857D}"/>
              </a:ext>
            </a:extLst>
          </p:cNvPr>
          <p:cNvSpPr txBox="1"/>
          <p:nvPr/>
        </p:nvSpPr>
        <p:spPr>
          <a:xfrm>
            <a:off x="3769951" y="450726"/>
            <a:ext cx="2614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Side Lengths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FEFB6DC-9B96-6AD3-3AE1-1A6979EF7231}"/>
              </a:ext>
            </a:extLst>
          </p:cNvPr>
          <p:cNvGrpSpPr/>
          <p:nvPr/>
        </p:nvGrpSpPr>
        <p:grpSpPr>
          <a:xfrm>
            <a:off x="1045569" y="-5665314"/>
            <a:ext cx="2228624" cy="9411563"/>
            <a:chOff x="1058340" y="-2133402"/>
            <a:chExt cx="2228624" cy="9411563"/>
          </a:xfrm>
        </p:grpSpPr>
        <p:pic>
          <p:nvPicPr>
            <p:cNvPr id="2062" name="Picture 14" descr="The Python Logo | Python Software Foundation">
              <a:extLst>
                <a:ext uri="{FF2B5EF4-FFF2-40B4-BE49-F238E27FC236}">
                  <a16:creationId xmlns:a16="http://schemas.microsoft.com/office/drawing/2014/main" id="{20E0A400-7319-6B8D-38DD-58A7FE172E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39" y="1529921"/>
              <a:ext cx="1972126" cy="2390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Black python icon - Free black site logo icons">
              <a:extLst>
                <a:ext uri="{FF2B5EF4-FFF2-40B4-BE49-F238E27FC236}">
                  <a16:creationId xmlns:a16="http://schemas.microsoft.com/office/drawing/2014/main" id="{A0EAA93B-8DB8-02D9-D9A3-56DD8D14F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839" y="-2133402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Square - iconmonstr">
              <a:extLst>
                <a:ext uri="{FF2B5EF4-FFF2-40B4-BE49-F238E27FC236}">
                  <a16:creationId xmlns:a16="http://schemas.microsoft.com/office/drawing/2014/main" id="{F9B35BA6-7657-6BA4-D743-B25F693267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340" y="5135036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BC1C6434-B772-E2EA-13DF-C6EB1880A6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7688" y="1194424"/>
            <a:ext cx="3116081" cy="32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92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134724" y="10198505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246086" y="-17693938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156D5D-2751-A208-EA17-CE1523FC857D}"/>
              </a:ext>
            </a:extLst>
          </p:cNvPr>
          <p:cNvSpPr txBox="1"/>
          <p:nvPr/>
        </p:nvSpPr>
        <p:spPr>
          <a:xfrm>
            <a:off x="3769951" y="450726"/>
            <a:ext cx="2614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Side Lengths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FEFB6DC-9B96-6AD3-3AE1-1A6979EF7231}"/>
              </a:ext>
            </a:extLst>
          </p:cNvPr>
          <p:cNvGrpSpPr/>
          <p:nvPr/>
        </p:nvGrpSpPr>
        <p:grpSpPr>
          <a:xfrm>
            <a:off x="645349" y="1660712"/>
            <a:ext cx="2228624" cy="9411563"/>
            <a:chOff x="1058340" y="-2133402"/>
            <a:chExt cx="2228624" cy="9411563"/>
          </a:xfrm>
        </p:grpSpPr>
        <p:pic>
          <p:nvPicPr>
            <p:cNvPr id="2062" name="Picture 14" descr="The Python Logo | Python Software Foundation">
              <a:extLst>
                <a:ext uri="{FF2B5EF4-FFF2-40B4-BE49-F238E27FC236}">
                  <a16:creationId xmlns:a16="http://schemas.microsoft.com/office/drawing/2014/main" id="{20E0A400-7319-6B8D-38DD-58A7FE172E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39" y="1529921"/>
              <a:ext cx="1972126" cy="2390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Black python icon - Free black site logo icons">
              <a:extLst>
                <a:ext uri="{FF2B5EF4-FFF2-40B4-BE49-F238E27FC236}">
                  <a16:creationId xmlns:a16="http://schemas.microsoft.com/office/drawing/2014/main" id="{A0EAA93B-8DB8-02D9-D9A3-56DD8D14F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839" y="-2133402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Square - iconmonstr">
              <a:extLst>
                <a:ext uri="{FF2B5EF4-FFF2-40B4-BE49-F238E27FC236}">
                  <a16:creationId xmlns:a16="http://schemas.microsoft.com/office/drawing/2014/main" id="{F9B35BA6-7657-6BA4-D743-B25F693267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340" y="5135036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85;p18">
                <a:extLst>
                  <a:ext uri="{FF2B5EF4-FFF2-40B4-BE49-F238E27FC236}">
                    <a16:creationId xmlns:a16="http://schemas.microsoft.com/office/drawing/2014/main" id="{E539EE92-679C-EA38-99B1-D4FAED0C1D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11392" y="1347452"/>
                <a:ext cx="5007575" cy="341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l">
                  <a:buSzPts val="1800"/>
                  <a:buFont typeface="Arial"/>
                  <a:buChar char="-"/>
                </a:pPr>
                <a:r>
                  <a:rPr lang="en-US" sz="1800" dirty="0"/>
                  <a:t>Use law of cosines</a:t>
                </a:r>
              </a:p>
              <a:p>
                <a:pPr algn="l">
                  <a:buSzPts val="1800"/>
                  <a:buFont typeface="Arial"/>
                  <a:buChar char="-"/>
                </a:pPr>
                <a:r>
                  <a:rPr lang="en-US" sz="1800" dirty="0"/>
                  <a:t>Only needs 3 coordinates to work, determine side lengths as outlined in previous slide</a:t>
                </a:r>
              </a:p>
              <a:p>
                <a:pPr algn="l">
                  <a:buSzPts val="1800"/>
                  <a:buFont typeface="Arial"/>
                  <a:buChar char="-"/>
                </a:pPr>
                <a:r>
                  <a:rPr lang="en-US" sz="1800" dirty="0"/>
                  <a:t>Then use formula:</a:t>
                </a:r>
              </a:p>
              <a:p>
                <a:pPr indent="0" algn="l"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𝑎𝑟𝑐𝑜𝑠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indent="0" algn="l">
                  <a:spcBef>
                    <a:spcPts val="1200"/>
                  </a:spcBef>
                  <a:spcAft>
                    <a:spcPts val="1200"/>
                  </a:spcAft>
                </a:pPr>
                <a:endParaRPr lang="pt-BR" dirty="0"/>
              </a:p>
            </p:txBody>
          </p:sp>
        </mc:Choice>
        <mc:Fallback xmlns="">
          <p:sp>
            <p:nvSpPr>
              <p:cNvPr id="2" name="Google Shape;85;p18">
                <a:extLst>
                  <a:ext uri="{FF2B5EF4-FFF2-40B4-BE49-F238E27FC236}">
                    <a16:creationId xmlns:a16="http://schemas.microsoft.com/office/drawing/2014/main" id="{E539EE92-679C-EA38-99B1-D4FAED0C1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392" y="1347452"/>
                <a:ext cx="5007575" cy="3416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790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61155" y="10260068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61739" y="-3520744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16791C-FD84-C045-4EEC-3F397A5E6975}"/>
              </a:ext>
            </a:extLst>
          </p:cNvPr>
          <p:cNvSpPr txBox="1"/>
          <p:nvPr/>
        </p:nvSpPr>
        <p:spPr>
          <a:xfrm>
            <a:off x="1626911" y="1833630"/>
            <a:ext cx="692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Verdana Pro Black" panose="020F0502020204030204" pitchFamily="34" charset="0"/>
              </a:rPr>
              <a:t>1</a:t>
            </a:r>
            <a:endParaRPr lang="en-AU" sz="5400" dirty="0">
              <a:latin typeface="Verdana Pro Black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773AAB-299C-A3B2-0AB0-4A4C07F0AC44}"/>
              </a:ext>
            </a:extLst>
          </p:cNvPr>
          <p:cNvSpPr txBox="1"/>
          <p:nvPr/>
        </p:nvSpPr>
        <p:spPr>
          <a:xfrm>
            <a:off x="1816356" y="3040044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 Pro Black" panose="020F0502020204030204" pitchFamily="34" charset="0"/>
              </a:rPr>
              <a:t>2</a:t>
            </a:r>
            <a:endParaRPr lang="en-AU" sz="2400" dirty="0">
              <a:latin typeface="Verdana Pro Black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523292-3C88-DB20-FC46-9DE7EC0F97EC}"/>
              </a:ext>
            </a:extLst>
          </p:cNvPr>
          <p:cNvSpPr txBox="1"/>
          <p:nvPr/>
        </p:nvSpPr>
        <p:spPr>
          <a:xfrm>
            <a:off x="1875244" y="4105462"/>
            <a:ext cx="41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 Pro Black" panose="020F0502020204030204" pitchFamily="34" charset="0"/>
              </a:rPr>
              <a:t>3</a:t>
            </a:r>
            <a:endParaRPr lang="en-AU" sz="2400" dirty="0">
              <a:latin typeface="Verdana Pro Black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539705-4E6A-9EE7-4BDC-FD6BDC4BE2F0}"/>
              </a:ext>
            </a:extLst>
          </p:cNvPr>
          <p:cNvSpPr txBox="1"/>
          <p:nvPr/>
        </p:nvSpPr>
        <p:spPr>
          <a:xfrm>
            <a:off x="3166230" y="430843"/>
            <a:ext cx="2622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Vertices Sort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D61DA0-BB7E-ECB5-05F8-07BCA47CA220}"/>
              </a:ext>
            </a:extLst>
          </p:cNvPr>
          <p:cNvSpPr txBox="1"/>
          <p:nvPr/>
        </p:nvSpPr>
        <p:spPr>
          <a:xfrm>
            <a:off x="2472096" y="2234539"/>
            <a:ext cx="5036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GB" dirty="0">
                <a:latin typeface="Verdana Pro Black" panose="020B0A04030504040204" pitchFamily="34" charset="0"/>
                <a:ea typeface="Verdana" panose="020B0604030504040204" pitchFamily="34" charset="0"/>
              </a:rPr>
              <a:t>Use first point entered</a:t>
            </a:r>
          </a:p>
        </p:txBody>
      </p:sp>
    </p:spTree>
    <p:extLst>
      <p:ext uri="{BB962C8B-B14F-4D97-AF65-F5344CB8AC3E}">
        <p14:creationId xmlns:p14="http://schemas.microsoft.com/office/powerpoint/2010/main" val="3503704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1572</Words>
  <Application>Microsoft Office PowerPoint</Application>
  <PresentationFormat>On-screen Show (16:9)</PresentationFormat>
  <Paragraphs>107</Paragraphs>
  <Slides>25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Aharoni</vt:lpstr>
      <vt:lpstr>Arial</vt:lpstr>
      <vt:lpstr>Arial Black</vt:lpstr>
      <vt:lpstr>Cambria Math</vt:lpstr>
      <vt:lpstr>Consolas</vt:lpstr>
      <vt:lpstr>Courier New</vt:lpstr>
      <vt:lpstr>Franklin Gothic Heavy</vt:lpstr>
      <vt:lpstr>Gill Sans Ultra Bold</vt:lpstr>
      <vt:lpstr>Verdana Pro Black</vt:lpstr>
      <vt:lpstr>Wingdings</vt:lpstr>
      <vt:lpstr>Simple Light</vt:lpstr>
      <vt:lpstr>PowerPoint Presentation</vt:lpstr>
      <vt:lpstr>CAT T3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 T3 Design</dc:title>
  <dc:creator>Arun</dc:creator>
  <cp:lastModifiedBy>RAJAYOGAN Arun</cp:lastModifiedBy>
  <cp:revision>5</cp:revision>
  <dcterms:modified xsi:type="dcterms:W3CDTF">2023-10-12T03:18:09Z</dcterms:modified>
</cp:coreProperties>
</file>